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257" r:id="rId4"/>
    <p:sldId id="291" r:id="rId5"/>
    <p:sldId id="260" r:id="rId6"/>
    <p:sldId id="316" r:id="rId7"/>
    <p:sldId id="317" r:id="rId8"/>
    <p:sldId id="261" r:id="rId9"/>
    <p:sldId id="329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0762-F5E4-4AA5-80E8-369C7D94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6A1CD-7570-44BB-B306-D89329170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C68A9-57F1-4B20-B380-7FFDE1E7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E7EC-1546-4812-A63A-06020BBF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4699-5120-48A9-8503-941392DD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81D1-1A6C-4DEF-84E7-29012C9F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25E43-8B6B-4FDF-B93F-06C66437F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AE819-8BF7-4F7D-95E1-86781584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CDE47-CC43-4981-8938-9C0D1C5D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453C0-8FD2-4F62-BAE4-B13E1ECE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3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EE66A-B259-4E8D-83CB-A77D693EF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CEABE-C0F0-4599-9BC9-D8115613C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92F68-70B8-4504-BFDE-33969565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C8CFB-05F7-404E-9C17-4D384D7D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B92A-F115-4F46-B1F8-93748D85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02FA-0B2A-401B-BA49-B4BAC2DF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2808-F7A6-4C45-B2B2-B9DB8921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3C860-05F2-46F7-ADE1-64B857D7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6B0B4-8170-4563-AEC3-BE0E93F6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3B01C-617F-4CE8-A4B8-CAA1E215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AB20-E9FA-4863-8527-AA1B8AC9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FEF-5F07-4180-8629-EC197C642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33-2A9E-480C-AB42-C5DE7CD6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B6DD-6341-4231-A854-081B1ABE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C871-C744-4726-9181-D31A8BFD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46A1-1D66-468B-9B2B-572D540F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6AB9-166B-4588-A5D7-00872DA67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FA4C-EA93-477B-8000-BC26C6E7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552DF-1597-40B3-8808-C90F4A2B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7C809-A672-4A79-899C-9DC3FEA9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33038-B8EF-40EB-818D-EFE73C9F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3AA9-8FC6-41D1-A8B9-AA7B2CE4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86F65-7925-4022-BB0D-222D1823C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AF563-FE3D-4BF8-A524-5D702B71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07264-6147-4972-94DB-B6A46EA5B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87B50-BAAB-4F83-886C-CD7DE1ED1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0D65C-B001-4EC9-9AD9-D6B6D64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C03CC-F7B3-4E9E-87D6-F5F3D71B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91647-6B05-4A0A-983E-1C373A35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9F85-8D0E-4DB1-BC5C-84014F54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35BE9-AC1C-49CE-91F3-4BA295AA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8D50D-EA3F-40C7-956E-1BDF7AE2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C3395-E78E-40D7-9D3D-F06B3A1B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2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288CC-336D-491E-A194-E901370A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5380-8693-4894-B000-3ED3B094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90714-2D9B-4EBC-8AC8-C81C467C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D1E7-74F8-4A04-A859-7E59D454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B65DD-A127-4E28-BC38-F0E16A09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32F8C-6840-4A29-9568-7D401687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7185D-B2D5-4830-A25C-115B7588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0A6B7-F134-4E20-B5E4-BCC55197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03FAD-94A0-4383-9FBB-B6E52543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3B62-9A4A-4D9F-BAF2-18F5CF3D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97EC3-BFD9-44F4-AD36-596CA3419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70CDE-73E7-46AA-B497-3B2B2299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E0D62-AE36-428B-B8F3-C6903A2A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9714C-2DF1-4423-B5A6-0C230E95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349E0-F359-4605-9506-01C681D6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4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BC541-B8C9-45B4-8E2F-E9AADE2D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410D1-58FB-4B2B-9574-3521B167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1B6D-7EC1-4C6A-A40C-B1538F0D5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F313-C541-4C3D-9ADC-79BE44C6C70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4D6F-AECC-47C3-A87C-B1A1E32B4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02BB9-AEE3-482D-9621-A8364040F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74A8-070F-4AB7-A306-B02D489D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8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b.org/news/article/mount-st-helens-eruption-anniversary-40-histor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D1F30-2D94-4228-9440-BCD905BB8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0" y="343592"/>
            <a:ext cx="10318170" cy="61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A7FB75-A0C2-4E61-AE1F-ED5BA0BAA24B}"/>
              </a:ext>
            </a:extLst>
          </p:cNvPr>
          <p:cNvSpPr txBox="1"/>
          <p:nvPr/>
        </p:nvSpPr>
        <p:spPr>
          <a:xfrm>
            <a:off x="3047223" y="1848567"/>
            <a:ext cx="6097554" cy="1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kinds of material erupt from volcanoes?</a:t>
            </a:r>
          </a:p>
          <a:p>
            <a:pPr marL="45720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Gases, lava, ash, stones, broken rock, glassy rock.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66EC3-FF0F-40D9-A590-9CAF3C8213D1}"/>
              </a:ext>
            </a:extLst>
          </p:cNvPr>
          <p:cNvSpPr txBox="1"/>
          <p:nvPr/>
        </p:nvSpPr>
        <p:spPr>
          <a:xfrm>
            <a:off x="3483428" y="3429000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Eruptions may also cause landslides. Underwater eruptions of lava form “pillows.”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1B83E-4808-4575-8CEF-9D9EBE83FAF5}"/>
              </a:ext>
            </a:extLst>
          </p:cNvPr>
          <p:cNvSpPr txBox="1"/>
          <p:nvPr/>
        </p:nvSpPr>
        <p:spPr>
          <a:xfrm>
            <a:off x="3483428" y="4341558"/>
            <a:ext cx="456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 pools of lava may harden into “columns.”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394C0C-2443-4DD6-A421-DEA6FCD27332}"/>
              </a:ext>
            </a:extLst>
          </p:cNvPr>
          <p:cNvSpPr txBox="1"/>
          <p:nvPr/>
        </p:nvSpPr>
        <p:spPr>
          <a:xfrm>
            <a:off x="3047223" y="1855280"/>
            <a:ext cx="6097554" cy="254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 Field Guide on OPB (Oregon Public Broadcasting) resource: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none" strike="noStrike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https://www.opb.org/news/article/mount-st-helens-eruption-anniversary-40-history/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ductionEarthquakesVolcanoes_PacificNW.mov">
            <a:hlinkClick r:id="" action="ppaction://media"/>
            <a:extLst>
              <a:ext uri="{FF2B5EF4-FFF2-40B4-BE49-F238E27FC236}">
                <a16:creationId xmlns:a16="http://schemas.microsoft.com/office/drawing/2014/main" id="{24AC7434-73EA-4101-956F-CA0359F163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0787" y="643043"/>
            <a:ext cx="7743631" cy="55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52B413-BEBE-4C13-A9F1-5C928FB4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390101"/>
            <a:ext cx="9840698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FDomeCollaps">
            <a:extLst>
              <a:ext uri="{FF2B5EF4-FFF2-40B4-BE49-F238E27FC236}">
                <a16:creationId xmlns:a16="http://schemas.microsoft.com/office/drawing/2014/main" id="{A35F1658-5C08-4FCA-841A-3BC5AB40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614" y="0"/>
            <a:ext cx="3913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AF90D-4DB0-425B-8D00-2991721C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680654"/>
            <a:ext cx="9697803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80010F9B-6173-4AF0-8186-0E52DF5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-76200"/>
            <a:ext cx="272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Super Volcanoes</a:t>
            </a:r>
            <a:endParaRPr lang="en-CA" altLang="en-US" sz="2800" b="1">
              <a:solidFill>
                <a:srgbClr val="FF0000"/>
              </a:solidFill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65A64E2-116D-4F16-BF38-6C3C9706D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33401"/>
            <a:ext cx="9104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While not defined officially, lets say any eruption that ejects 1000 km</a:t>
            </a:r>
            <a:r>
              <a:rPr lang="en-US" altLang="en-US" b="1" baseline="30000"/>
              <a:t>3</a:t>
            </a:r>
            <a:r>
              <a:rPr lang="en-US" altLang="en-US" b="1"/>
              <a:t> or more of pyroclastic material (i.e., VEI 8 or more).</a:t>
            </a:r>
            <a:endParaRPr lang="en-CA" altLang="en-US" b="1"/>
          </a:p>
        </p:txBody>
      </p:sp>
      <p:pic>
        <p:nvPicPr>
          <p:cNvPr id="158724" name="Picture 4" descr="tobayellowstonecompare">
            <a:extLst>
              <a:ext uri="{FF2B5EF4-FFF2-40B4-BE49-F238E27FC236}">
                <a16:creationId xmlns:a16="http://schemas.microsoft.com/office/drawing/2014/main" id="{857ED9D3-8DF3-4725-90BF-B6CAE7C6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1" y="2209801"/>
            <a:ext cx="49371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 Box 5">
            <a:extLst>
              <a:ext uri="{FF2B5EF4-FFF2-40B4-BE49-F238E27FC236}">
                <a16:creationId xmlns:a16="http://schemas.microsoft.com/office/drawing/2014/main" id="{50788070-B967-4DC3-8D05-D3C074B27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According to M.R. Rampino super eruptions take place, on average, every 50,000 years.  Three of the best known eruptions are compared below.</a:t>
            </a:r>
            <a:endParaRPr lang="en-CA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73AE96C8-1583-4595-929E-0A0FC9E3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Toba</a:t>
            </a:r>
            <a:r>
              <a:rPr lang="en-US" altLang="en-US" b="1"/>
              <a:t>: the world’s largest Quaternary caldera.</a:t>
            </a:r>
            <a:endParaRPr lang="en-CA" altLang="en-US" b="1"/>
          </a:p>
        </p:txBody>
      </p:sp>
      <p:pic>
        <p:nvPicPr>
          <p:cNvPr id="40963" name="Picture 3" descr="sumatra">
            <a:extLst>
              <a:ext uri="{FF2B5EF4-FFF2-40B4-BE49-F238E27FC236}">
                <a16:creationId xmlns:a16="http://schemas.microsoft.com/office/drawing/2014/main" id="{180EA277-6125-4EB6-B2A4-369C2D37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95050"/>
            <a:ext cx="40576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09BF9C0D-E1AA-499B-B264-0964B665633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71688"/>
            <a:ext cx="8793163" cy="4786313"/>
            <a:chOff x="0" y="1305"/>
            <a:chExt cx="5539" cy="3015"/>
          </a:xfrm>
        </p:grpSpPr>
        <p:pic>
          <p:nvPicPr>
            <p:cNvPr id="40965" name="Picture 5" descr="sumatratectonics">
              <a:extLst>
                <a:ext uri="{FF2B5EF4-FFF2-40B4-BE49-F238E27FC236}">
                  <a16:creationId xmlns:a16="http://schemas.microsoft.com/office/drawing/2014/main" id="{F0011865-FEBA-454F-9929-748B1149B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1305"/>
              <a:ext cx="2677" cy="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 Box 6">
              <a:extLst>
                <a:ext uri="{FF2B5EF4-FFF2-40B4-BE49-F238E27FC236}">
                  <a16:creationId xmlns:a16="http://schemas.microsoft.com/office/drawing/2014/main" id="{D8CABB9F-44AD-4A15-8BA5-62F1766D9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16"/>
              <a:ext cx="289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The Australian Plate is subducting beneath the Eurasian plate at a rate of 6.7 cm/yr.</a:t>
              </a:r>
              <a:endParaRPr lang="en-CA" altLang="en-US" dirty="0">
                <a:latin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01A0A9-2E19-4955-AC51-9D6FDD9039F7}"/>
              </a:ext>
            </a:extLst>
          </p:cNvPr>
          <p:cNvSpPr txBox="1"/>
          <p:nvPr/>
        </p:nvSpPr>
        <p:spPr>
          <a:xfrm>
            <a:off x="5812972" y="457200"/>
            <a:ext cx="5075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The Toba eruption reduced the human population from 100,000 individuals to as few as 3,000 individuals (97% of all humans were lost!). This reduction is termed the “human population  bottleneck”.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4023D-E709-4EE8-B9A3-9A4FBC2E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669" y="880870"/>
            <a:ext cx="6578662" cy="50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7E403C-E5BD-4E69-B725-DEFA9C515F22}"/>
              </a:ext>
            </a:extLst>
          </p:cNvPr>
          <p:cNvSpPr txBox="1"/>
          <p:nvPr/>
        </p:nvSpPr>
        <p:spPr>
          <a:xfrm>
            <a:off x="1883423" y="1425374"/>
            <a:ext cx="8425153" cy="400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 Discussion (slides):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Mt. Hood, what other volcanoes are in the Portland area?</a:t>
            </a:r>
          </a:p>
          <a:p>
            <a:pPr marL="45720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Mt. Tabor, Powell Butte, Cook’s Butte, La Butte, Boring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Volcanics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can the people of Oregon see “frozen” lava hundreds of feet thick?</a:t>
            </a:r>
          </a:p>
          <a:p>
            <a:pPr marL="457200" marR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cliffs and walls of the Columbia River Gorge. Volcanic rocks are everywhere in Oregon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262</Words>
  <Application>Microsoft Office PowerPoint</Application>
  <PresentationFormat>Widescreen</PresentationFormat>
  <Paragraphs>17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 Ault</dc:creator>
  <cp:lastModifiedBy>Kip Ault</cp:lastModifiedBy>
  <cp:revision>16</cp:revision>
  <dcterms:created xsi:type="dcterms:W3CDTF">2021-05-26T00:18:23Z</dcterms:created>
  <dcterms:modified xsi:type="dcterms:W3CDTF">2021-05-28T00:10:33Z</dcterms:modified>
</cp:coreProperties>
</file>